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07"/>
  </p:notesMasterIdLst>
  <p:sldIdLst>
    <p:sldId id="256" r:id="rId2"/>
    <p:sldId id="258" r:id="rId3"/>
    <p:sldId id="358" r:id="rId4"/>
    <p:sldId id="360" r:id="rId5"/>
    <p:sldId id="312" r:id="rId6"/>
    <p:sldId id="278" r:id="rId7"/>
    <p:sldId id="277" r:id="rId8"/>
    <p:sldId id="275" r:id="rId9"/>
    <p:sldId id="331" r:id="rId10"/>
    <p:sldId id="297" r:id="rId11"/>
    <p:sldId id="571" r:id="rId12"/>
    <p:sldId id="330" r:id="rId13"/>
    <p:sldId id="632" r:id="rId14"/>
    <p:sldId id="399" r:id="rId15"/>
    <p:sldId id="437" r:id="rId16"/>
    <p:sldId id="438" r:id="rId17"/>
    <p:sldId id="361" r:id="rId18"/>
    <p:sldId id="293" r:id="rId19"/>
    <p:sldId id="386" r:id="rId20"/>
    <p:sldId id="292" r:id="rId21"/>
    <p:sldId id="257" r:id="rId22"/>
    <p:sldId id="362" r:id="rId23"/>
    <p:sldId id="387" r:id="rId24"/>
    <p:sldId id="446" r:id="rId25"/>
    <p:sldId id="385" r:id="rId26"/>
    <p:sldId id="288" r:id="rId27"/>
    <p:sldId id="289" r:id="rId28"/>
    <p:sldId id="260" r:id="rId29"/>
    <p:sldId id="294" r:id="rId30"/>
    <p:sldId id="290" r:id="rId31"/>
    <p:sldId id="573" r:id="rId32"/>
    <p:sldId id="400" r:id="rId33"/>
    <p:sldId id="383" r:id="rId34"/>
    <p:sldId id="291" r:id="rId35"/>
    <p:sldId id="636" r:id="rId36"/>
    <p:sldId id="635" r:id="rId37"/>
    <p:sldId id="818" r:id="rId38"/>
    <p:sldId id="820" r:id="rId39"/>
    <p:sldId id="743" r:id="rId40"/>
    <p:sldId id="413" r:id="rId41"/>
    <p:sldId id="414" r:id="rId42"/>
    <p:sldId id="415" r:id="rId43"/>
    <p:sldId id="416" r:id="rId44"/>
    <p:sldId id="441" r:id="rId45"/>
    <p:sldId id="417" r:id="rId46"/>
    <p:sldId id="316" r:id="rId47"/>
    <p:sldId id="317" r:id="rId48"/>
    <p:sldId id="329" r:id="rId49"/>
    <p:sldId id="318" r:id="rId50"/>
    <p:sldId id="633" r:id="rId51"/>
    <p:sldId id="323" r:id="rId52"/>
    <p:sldId id="363" r:id="rId53"/>
    <p:sldId id="324" r:id="rId54"/>
    <p:sldId id="325" r:id="rId55"/>
    <p:sldId id="575" r:id="rId56"/>
    <p:sldId id="576" r:id="rId57"/>
    <p:sldId id="577" r:id="rId58"/>
    <p:sldId id="578" r:id="rId59"/>
    <p:sldId id="579" r:id="rId60"/>
    <p:sldId id="580" r:id="rId61"/>
    <p:sldId id="581" r:id="rId62"/>
    <p:sldId id="582" r:id="rId63"/>
    <p:sldId id="583" r:id="rId64"/>
    <p:sldId id="326" r:id="rId65"/>
    <p:sldId id="328" r:id="rId66"/>
    <p:sldId id="327" r:id="rId67"/>
    <p:sldId id="395" r:id="rId68"/>
    <p:sldId id="396" r:id="rId69"/>
    <p:sldId id="359" r:id="rId70"/>
    <p:sldId id="821" r:id="rId71"/>
    <p:sldId id="313" r:id="rId72"/>
    <p:sldId id="279" r:id="rId73"/>
    <p:sldId id="280" r:id="rId74"/>
    <p:sldId id="310" r:id="rId75"/>
    <p:sldId id="504" r:id="rId76"/>
    <p:sldId id="637" r:id="rId77"/>
    <p:sldId id="281" r:id="rId78"/>
    <p:sldId id="282" r:id="rId79"/>
    <p:sldId id="283" r:id="rId80"/>
    <p:sldId id="506" r:id="rId81"/>
    <p:sldId id="284" r:id="rId82"/>
    <p:sldId id="638" r:id="rId83"/>
    <p:sldId id="285" r:id="rId84"/>
    <p:sldId id="611" r:id="rId85"/>
    <p:sldId id="286" r:id="rId86"/>
    <p:sldId id="507" r:id="rId87"/>
    <p:sldId id="314" r:id="rId88"/>
    <p:sldId id="287" r:id="rId89"/>
    <p:sldId id="409" r:id="rId90"/>
    <p:sldId id="411" r:id="rId91"/>
    <p:sldId id="262" r:id="rId92"/>
    <p:sldId id="822" r:id="rId93"/>
    <p:sldId id="674" r:id="rId94"/>
    <p:sldId id="266" r:id="rId95"/>
    <p:sldId id="364" r:id="rId96"/>
    <p:sldId id="263" r:id="rId97"/>
    <p:sldId id="366" r:id="rId98"/>
    <p:sldId id="404" r:id="rId99"/>
    <p:sldId id="264" r:id="rId100"/>
    <p:sldId id="265" r:id="rId101"/>
    <p:sldId id="365" r:id="rId102"/>
    <p:sldId id="381" r:id="rId103"/>
    <p:sldId id="382" r:id="rId104"/>
    <p:sldId id="398" r:id="rId105"/>
    <p:sldId id="272" r:id="rId106"/>
    <p:sldId id="401" r:id="rId107"/>
    <p:sldId id="367" r:id="rId108"/>
    <p:sldId id="634" r:id="rId109"/>
    <p:sldId id="368" r:id="rId110"/>
    <p:sldId id="267" r:id="rId111"/>
    <p:sldId id="402" r:id="rId112"/>
    <p:sldId id="261" r:id="rId113"/>
    <p:sldId id="370" r:id="rId114"/>
    <p:sldId id="274" r:id="rId115"/>
    <p:sldId id="405" r:id="rId116"/>
    <p:sldId id="406" r:id="rId117"/>
    <p:sldId id="269" r:id="rId118"/>
    <p:sldId id="371" r:id="rId119"/>
    <p:sldId id="273" r:id="rId120"/>
    <p:sldId id="403" r:id="rId121"/>
    <p:sldId id="584" r:id="rId122"/>
    <p:sldId id="268" r:id="rId123"/>
    <p:sldId id="408" r:id="rId124"/>
    <p:sldId id="271" r:id="rId125"/>
    <p:sldId id="295" r:id="rId126"/>
    <p:sldId id="816" r:id="rId127"/>
    <p:sldId id="817" r:id="rId128"/>
    <p:sldId id="442" r:id="rId129"/>
    <p:sldId id="443" r:id="rId130"/>
    <p:sldId id="444" r:id="rId131"/>
    <p:sldId id="301" r:id="rId132"/>
    <p:sldId id="302" r:id="rId133"/>
    <p:sldId id="304" r:id="rId134"/>
    <p:sldId id="299" r:id="rId135"/>
    <p:sldId id="380" r:id="rId136"/>
    <p:sldId id="305" r:id="rId137"/>
    <p:sldId id="303" r:id="rId138"/>
    <p:sldId id="335" r:id="rId139"/>
    <p:sldId id="336" r:id="rId140"/>
    <p:sldId id="337" r:id="rId141"/>
    <p:sldId id="338" r:id="rId142"/>
    <p:sldId id="349" r:id="rId143"/>
    <p:sldId id="345" r:id="rId144"/>
    <p:sldId id="346" r:id="rId145"/>
    <p:sldId id="347" r:id="rId146"/>
    <p:sldId id="341" r:id="rId147"/>
    <p:sldId id="348" r:id="rId148"/>
    <p:sldId id="350" r:id="rId149"/>
    <p:sldId id="356" r:id="rId150"/>
    <p:sldId id="357" r:id="rId151"/>
    <p:sldId id="315" r:id="rId152"/>
    <p:sldId id="306" r:id="rId153"/>
    <p:sldId id="300" r:id="rId154"/>
    <p:sldId id="604" r:id="rId155"/>
    <p:sldId id="586" r:id="rId156"/>
    <p:sldId id="308" r:id="rId157"/>
    <p:sldId id="309" r:id="rId158"/>
    <p:sldId id="311" r:id="rId159"/>
    <p:sldId id="587" r:id="rId160"/>
    <p:sldId id="588" r:id="rId161"/>
    <p:sldId id="412" r:id="rId162"/>
    <p:sldId id="590" r:id="rId163"/>
    <p:sldId id="591" r:id="rId164"/>
    <p:sldId id="589" r:id="rId165"/>
    <p:sldId id="319" r:id="rId166"/>
    <p:sldId id="374" r:id="rId167"/>
    <p:sldId id="320" r:id="rId168"/>
    <p:sldId id="593" r:id="rId169"/>
    <p:sldId id="592" r:id="rId170"/>
    <p:sldId id="321" r:id="rId171"/>
    <p:sldId id="594" r:id="rId172"/>
    <p:sldId id="322" r:id="rId173"/>
    <p:sldId id="585" r:id="rId174"/>
    <p:sldId id="296" r:id="rId175"/>
    <p:sldId id="595" r:id="rId176"/>
    <p:sldId id="377" r:id="rId177"/>
    <p:sldId id="378" r:id="rId178"/>
    <p:sldId id="298" r:id="rId179"/>
    <p:sldId id="603" r:id="rId180"/>
    <p:sldId id="339" r:id="rId181"/>
    <p:sldId id="340" r:id="rId182"/>
    <p:sldId id="596" r:id="rId183"/>
    <p:sldId id="343" r:id="rId184"/>
    <p:sldId id="376" r:id="rId185"/>
    <p:sldId id="344" r:id="rId186"/>
    <p:sldId id="375" r:id="rId187"/>
    <p:sldId id="597" r:id="rId188"/>
    <p:sldId id="598" r:id="rId189"/>
    <p:sldId id="599" r:id="rId190"/>
    <p:sldId id="379" r:id="rId191"/>
    <p:sldId id="333" r:id="rId192"/>
    <p:sldId id="600" r:id="rId193"/>
    <p:sldId id="601" r:id="rId194"/>
    <p:sldId id="602" r:id="rId195"/>
    <p:sldId id="824" r:id="rId196"/>
    <p:sldId id="351" r:id="rId197"/>
    <p:sldId id="352" r:id="rId198"/>
    <p:sldId id="354" r:id="rId199"/>
    <p:sldId id="353" r:id="rId200"/>
    <p:sldId id="355" r:id="rId201"/>
    <p:sldId id="823" r:id="rId202"/>
    <p:sldId id="612" r:id="rId203"/>
    <p:sldId id="613" r:id="rId204"/>
    <p:sldId id="614" r:id="rId205"/>
    <p:sldId id="616" r:id="rId20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73"/>
    <p:restoredTop sz="97332"/>
  </p:normalViewPr>
  <p:slideViewPr>
    <p:cSldViewPr snapToGrid="0" snapToObjects="1">
      <p:cViewPr varScale="1">
        <p:scale>
          <a:sx n="124" d="100"/>
          <a:sy n="124" d="100"/>
        </p:scale>
        <p:origin x="504" y="168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A6B375A1-B903-4A47-A5B1-D73976F0AC51}" type="datetimeFigureOut">
              <a:rPr kumimoji="1" lang="zh-TW" altLang="en-US" smtClean="0"/>
              <a:pPr/>
              <a:t>2023/6/29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FB35EE9C-0DAB-064B-89F7-363221F9758D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235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64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7729A-F5E3-8547-AB54-CF5AFB308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480360-BA5D-F140-AABC-1B1E19FC7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67ACAC-539D-E847-9944-4AD04803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DED4EC-F65A-4144-9FAC-5E79C71E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A0BB7A-D573-5540-A396-E0364CFA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871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1529A-C44F-1C44-BFB7-A79AA09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9276E9-3002-2A40-9038-E9FEA6E47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2309E-19ED-C64B-A0F8-E31C2558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524467-4A5E-7940-9FE8-845E1986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555697-177B-984D-B9E2-BC28899F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273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52B5B2-3D20-B244-888D-75949BD00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75DBE9-0090-3F49-A752-A4CB8EE6F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84E7F5-8171-684A-AF93-BB8EF8A1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8FEB66-E3D6-9D48-B1C1-1094EEAC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81032F-2986-3843-93A8-4917958D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356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B8FDF-7B5A-AF4A-A2A9-7D0EB6C2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1B2780-569F-D247-B554-2B02D2B6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F7274-F1C0-3F4F-A729-D3EF8E4C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006E97-2F45-264A-AD09-103DBF6A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C45A4-1A14-5040-9F1F-2647202D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793787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6AB48-B63C-8E49-A6C1-897DA326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847A98-EE9D-1142-8AAE-98683F75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5BC2BB-AF51-734A-AE94-4070FC8F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2476A-FC91-2E45-985D-B9E31170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C2A1D3-B79C-1B49-935A-CE1250F7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705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D2BDD-8DB8-9840-99F2-32873092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D8EE3B-29D1-554D-BC96-33263B951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BDF30D-3DA4-0043-92BE-92D9616D7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5D9C31-068E-5749-8432-BB30A013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68FC-F1E6-0449-A8A4-947648E5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C38B6CC-DE25-8742-BAB5-5CB57E72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478863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68AE6-41CC-1D4C-A99D-1A23C2E1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C161E7-E597-4F40-8E8C-671DC872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34537B-1E20-F849-9A8D-566D0A843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DC840E-C06B-0C4E-8249-F1AE7C923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D9F53B-3BAC-9A4E-8E07-F13BCC46D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529428-64EC-6D42-B876-BFF1F6BE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F74908C-EA13-B14C-AAB0-39E2535A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7CC0C1-D785-3F40-AB72-92B067E4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30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01113-FAAC-D641-8C02-351D98AB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79C56E-2710-BA42-AFCB-0653AF82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C7C7AD-2732-F74D-B9FF-CDF07248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36102E-9691-BC4B-A8D7-A0E7E4A6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138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59D9617-44C6-0B43-9408-564DF369B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E60247-20F3-D44B-8C35-603CC5AF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53FF2A-F772-BB42-A4C5-F489A277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790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D29D5-971B-9A40-AA97-773E495C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4C8C9-2B77-5D45-B576-FE4C587C3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E46CE7-D639-7147-ACB7-60A58FE2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9B796A-D7BB-E642-A47D-373C6248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D4BCFF-CA7B-C542-9207-4C2B4371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71A06B-89EE-1946-A610-37603D05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170972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37420-A07B-A94B-A140-88B04284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50FF31-3A57-CB47-88BC-3F4655609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9CBF76-0B54-B644-B63C-F55D96AD8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BC7828-0FBF-954E-A6F5-F1556F32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8CA85C-A018-F042-8D36-D72F5094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B047EF-B268-D647-ADF8-D75AD765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9774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AFFD95-8F3E-C343-AC72-4FBEECC5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B479B3-B9DC-CE49-AD07-004C42BD1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765F65-BD45-5C4B-B0F6-BDB5E3739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98319E7B-4664-B048-8627-29997BE79705}" type="datetime1">
              <a:rPr kumimoji="1" lang="zh-TW" altLang="en-US" smtClean="0"/>
              <a:pPr/>
              <a:t>2023/6/29</a:t>
            </a:fld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9506D8-0752-C445-BFE7-024890EDB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3261-B3AD-4D4E-8B54-9ED910A53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D48C1CA-DC90-284F-98A1-4BA8430588C0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745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tree/master/cronjob" TargetMode="External"/><Relationship Id="rId2" Type="http://schemas.openxmlformats.org/officeDocument/2006/relationships/hyperlink" Target="https://github.com/demoyuw/k8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dirty="0">
                <a:solidFill>
                  <a:srgbClr val="393939"/>
                </a:solidFill>
                <a:latin typeface="Noto Sans JP"/>
              </a:rPr>
              <a:t>資拓宏宇</a:t>
            </a:r>
            <a:r>
              <a:rPr lang="en-US" altLang="zh-TW" dirty="0">
                <a:solidFill>
                  <a:srgbClr val="393939"/>
                </a:solidFill>
                <a:latin typeface="Noto Sans JP"/>
              </a:rPr>
              <a:t>-</a:t>
            </a:r>
            <a:r>
              <a:rPr lang="zh-TW" altLang="en-US" b="0" i="0" dirty="0">
                <a:solidFill>
                  <a:srgbClr val="393939"/>
                </a:solidFill>
                <a:effectLst/>
                <a:latin typeface="Noto Sans JP"/>
              </a:rPr>
              <a:t>深入淺出</a:t>
            </a:r>
            <a:r>
              <a:rPr lang="en" altLang="zh-TW" b="0" i="0" dirty="0">
                <a:solidFill>
                  <a:srgbClr val="393939"/>
                </a:solidFill>
                <a:effectLst/>
                <a:latin typeface="Noto Sans JP"/>
              </a:rPr>
              <a:t>Container, Kubernetes</a:t>
            </a:r>
            <a:r>
              <a:rPr lang="zh-TW" altLang="en-US" b="0" i="0" dirty="0">
                <a:solidFill>
                  <a:srgbClr val="393939"/>
                </a:solidFill>
                <a:effectLst/>
                <a:latin typeface="Noto Sans JP"/>
              </a:rPr>
              <a:t>與</a:t>
            </a:r>
            <a:r>
              <a:rPr lang="en" altLang="zh-TW" b="0" i="0" dirty="0">
                <a:solidFill>
                  <a:srgbClr val="393939"/>
                </a:solidFill>
                <a:effectLst/>
                <a:latin typeface="Noto Sans JP"/>
              </a:rPr>
              <a:t>GKE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1400" y="1573477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5094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nginx-pod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6897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596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7185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更改</a:t>
            </a:r>
            <a:r>
              <a:rPr kumimoji="1" lang="en-US" altLang="zh-TW" dirty="0"/>
              <a:t>deployment </a:t>
            </a:r>
            <a:r>
              <a:rPr kumimoji="1" lang="en-US" altLang="zh-TW" dirty="0" err="1"/>
              <a:t>yaml</a:t>
            </a:r>
            <a:r>
              <a:rPr kumimoji="1" lang="zh-TW" altLang="en-US" dirty="0"/>
              <a:t>裡的</a:t>
            </a:r>
            <a:r>
              <a:rPr kumimoji="1" lang="en-US" altLang="zh-TW" dirty="0"/>
              <a:t>container tag</a:t>
            </a:r>
          </a:p>
          <a:p>
            <a:pPr lvl="1"/>
            <a:r>
              <a:rPr kumimoji="1" lang="en-US" altLang="zh-TW" dirty="0"/>
              <a:t>nginx:1.14.2 --&gt; nginx:1.15</a:t>
            </a:r>
          </a:p>
          <a:p>
            <a:r>
              <a:rPr kumimoji="1" lang="zh-TW" altLang="en-US" dirty="0"/>
              <a:t>重新部署服務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zh-CN" altLang="en-US" dirty="0"/>
              <a:t>增加註解說明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zh-TW" altLang="en-US" dirty="0"/>
              <a:t>查看</a:t>
            </a:r>
            <a:r>
              <a:rPr kumimoji="1" lang="en-US" altLang="zh-TW" dirty="0" err="1"/>
              <a:t>rs</a:t>
            </a:r>
            <a:r>
              <a:rPr kumimoji="1" lang="zh-TW" altLang="en-US" dirty="0"/>
              <a:t>的部署歷程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對</a:t>
            </a:r>
            <a:r>
              <a:rPr kumimoji="1" lang="en-US" altLang="zh-CN" dirty="0" err="1"/>
              <a:t>kubernets</a:t>
            </a:r>
            <a:r>
              <a:rPr kumimoji="1" lang="zh-TW" altLang="en-US" dirty="0"/>
              <a:t> 運作中資源進行即時</a:t>
            </a:r>
            <a:r>
              <a:rPr kumimoji="1" lang="zh-CN" altLang="en-US" dirty="0"/>
              <a:t>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nginx-deployment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CN" altLang="en-US" dirty="0"/>
              <a:t>重新啟動部署服務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restart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209B91B-C7AC-3E66-7D27-AAD3D03EA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3501" y="1272528"/>
            <a:ext cx="3657600" cy="5416953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DC918E8-CDCA-3CAB-9196-C9103107DD3E}"/>
              </a:ext>
            </a:extLst>
          </p:cNvPr>
          <p:cNvSpPr txBox="1"/>
          <p:nvPr/>
        </p:nvSpPr>
        <p:spPr>
          <a:xfrm>
            <a:off x="8311792" y="1690688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k8s/service/nginx-service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service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apply -f nginx-</a:t>
            </a:r>
            <a:r>
              <a:rPr kumimoji="1" lang="en-US" altLang="zh-CN" dirty="0" err="1"/>
              <a:t>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TW" altLang="en-US" dirty="0"/>
              <a:t>連線驗證，瀏覽器開啟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http://{k8s node (vm2)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8" y="3094591"/>
            <a:ext cx="8002515" cy="12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zh-TW" altLang="en-US" dirty="0"/>
              <a:t> </a:t>
            </a:r>
            <a:r>
              <a:rPr kumimoji="1" lang="en-US" altLang="zh-TW" dirty="0"/>
              <a:t>k</a:t>
            </a:r>
            <a:r>
              <a:rPr kumimoji="1" lang="en-US" altLang="zh-CN" dirty="0"/>
              <a:t>8s Service </a:t>
            </a:r>
            <a:r>
              <a:rPr kumimoji="1" lang="zh-CN" altLang="en-US" dirty="0"/>
              <a:t>詳細資訊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nginx-service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0264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1816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4262377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all -A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10601199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2023/6/29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64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B82995-8DEF-9A56-E4C1-B9990D0B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772" y="365124"/>
            <a:ext cx="706689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-common -y</a:t>
            </a:r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3265FE2-35D0-885B-A186-F70725ABF67A}"/>
              </a:ext>
            </a:extLst>
          </p:cNvPr>
          <p:cNvSpPr txBox="1"/>
          <p:nvPr/>
        </p:nvSpPr>
        <p:spPr>
          <a:xfrm>
            <a:off x="7818634" y="235278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k8s/pods/ nginx-</a:t>
            </a:r>
            <a:r>
              <a:rPr kumimoji="1" lang="en-US" altLang="zh-TW" dirty="0" err="1"/>
              <a:t>nfs.yaml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2986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  <a:hlinkClick r:id="rId2"/>
              </a:rPr>
              <a:t>k8s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3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F66ABBB-3E16-1C41-1CBC-2155DAA24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42234" y="1825625"/>
            <a:ext cx="63075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7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746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75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4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04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093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65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63787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505219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601393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49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57900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791060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Kubernetes engine on GCP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68B89B4-61BA-BCC8-14D2-A47BD4C0A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161" y="1825625"/>
            <a:ext cx="88696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50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GKE</a:t>
            </a:r>
            <a:endParaRPr kumimoji="1" lang="zh-TW" altLang="en-US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pic>
        <p:nvPicPr>
          <p:cNvPr id="23" name="內容版面配置區 22">
            <a:extLst>
              <a:ext uri="{FF2B5EF4-FFF2-40B4-BE49-F238E27FC236}">
                <a16:creationId xmlns:a16="http://schemas.microsoft.com/office/drawing/2014/main" id="{7C745B80-8B26-6094-EE72-1463CBD0D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473" y="1825625"/>
            <a:ext cx="6677053" cy="4351338"/>
          </a:xfrm>
        </p:spPr>
      </p:pic>
    </p:spTree>
    <p:extLst>
      <p:ext uri="{BB962C8B-B14F-4D97-AF65-F5344CB8AC3E}">
        <p14:creationId xmlns:p14="http://schemas.microsoft.com/office/powerpoint/2010/main" val="25766318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DFDB51-BC4E-ECD5-31E8-A9C96653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Standard cluster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01F687-E9BB-7CFA-C356-4992D590B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510" y="1825625"/>
            <a:ext cx="8152979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85EF75-E9D2-B49E-D9B4-588A804E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9BF328-6C37-FF13-4FAC-D51BB714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72154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82009B-2313-FD1B-A2FD-8C0BF9C4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等待 </a:t>
            </a:r>
            <a:r>
              <a:rPr kumimoji="1" lang="en-US" altLang="zh-TW" dirty="0"/>
              <a:t>GKE</a:t>
            </a:r>
            <a:r>
              <a:rPr kumimoji="1" lang="zh-TW" altLang="en-US" dirty="0"/>
              <a:t> 建立中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CF30E4-8548-637E-E110-6B443A554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13CAD8-4E80-A5DC-2B23-3B2FF86D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D15C558-F0E4-EDD7-3C0D-0BC5E5D7F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219" y="1825625"/>
            <a:ext cx="78735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567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/>
              <a:t>Google Cloud CLI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63183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/>
              <a:t>Google Cloud CLI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endParaRPr kumimoji="1" lang="en-US" altLang="zh-TW" dirty="0"/>
          </a:p>
          <a:p>
            <a:pPr lvl="1"/>
            <a:r>
              <a:rPr lang="en" altLang="zh-TW" dirty="0">
                <a:effectLst/>
              </a:rPr>
              <a:t>./google-cloud-</a:t>
            </a:r>
            <a:r>
              <a:rPr lang="en" altLang="zh-TW" dirty="0" err="1">
                <a:effectLst/>
              </a:rPr>
              <a:t>sdk</a:t>
            </a:r>
            <a:r>
              <a:rPr lang="en" altLang="zh-TW" dirty="0">
                <a:effectLst/>
              </a:rPr>
              <a:t>/</a:t>
            </a:r>
            <a:r>
              <a:rPr lang="en" altLang="zh-TW" dirty="0" err="1">
                <a:effectLst/>
              </a:rPr>
              <a:t>install.sh</a:t>
            </a:r>
            <a:endParaRPr kumimoji="1" lang="en-US" altLang="zh-TW" dirty="0"/>
          </a:p>
          <a:p>
            <a:r>
              <a:rPr kumimoji="1" lang="zh-TW" altLang="en-US" dirty="0"/>
              <a:t>初始化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cd </a:t>
            </a:r>
            <a:r>
              <a:rPr lang="en" altLang="zh-TW" dirty="0">
                <a:effectLst/>
              </a:rPr>
              <a:t>google-cloud-</a:t>
            </a:r>
            <a:r>
              <a:rPr lang="en" altLang="zh-TW" dirty="0" err="1">
                <a:effectLst/>
              </a:rPr>
              <a:t>sdk</a:t>
            </a:r>
            <a:r>
              <a:rPr lang="en" altLang="zh-TW" dirty="0">
                <a:effectLst/>
              </a:rPr>
              <a:t>/bin/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B4686B-513C-9152-95B0-7D2BB70EF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91" y="3366500"/>
            <a:ext cx="6304908" cy="335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1801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BA94B2-6922-0F80-DF81-7E2755DD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2" y="2821456"/>
            <a:ext cx="5687602" cy="33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0179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C51147-AFBA-EFE0-AB77-E800EE70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GKE project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F20D94-E128-C7B7-1BEB-BAE8F0AFC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UI</a:t>
            </a:r>
            <a:r>
              <a:rPr kumimoji="1" lang="zh-CN" altLang="en-US" dirty="0"/>
              <a:t>上找到剛建立</a:t>
            </a:r>
            <a:r>
              <a:rPr kumimoji="1" lang="en-US" altLang="zh-CN" dirty="0"/>
              <a:t>GKE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project</a:t>
            </a:r>
          </a:p>
          <a:p>
            <a:pPr lvl="1"/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5F3EC-A858-7DFF-FB6A-F81444DFE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A7EBFF-1E37-B2DC-3AB7-D7886645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76F5F23-CDA5-61CA-1F1B-7225B7E3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00876"/>
            <a:ext cx="7772400" cy="14562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CA5E4A7-B340-3FE7-1697-E1BE46B34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552" y="4714857"/>
            <a:ext cx="4547171" cy="20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39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3435D-E314-E338-505A-6909B048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指定</a:t>
            </a:r>
            <a:r>
              <a:rPr kumimoji="1" lang="en-US" altLang="zh-TW" dirty="0"/>
              <a:t>project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66B50C-9201-061F-8DED-91D970651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CN" altLang="en-US" dirty="0"/>
              <a:t>選擇所使用的</a:t>
            </a:r>
            <a:r>
              <a:rPr kumimoji="1" lang="en-US" altLang="zh-CN" dirty="0"/>
              <a:t>project </a:t>
            </a:r>
          </a:p>
          <a:p>
            <a:pPr lvl="1"/>
            <a:r>
              <a:rPr kumimoji="1" lang="en-US" altLang="zh-CN" dirty="0"/>
              <a:t>e.g. </a:t>
            </a:r>
            <a:r>
              <a:rPr kumimoji="1" lang="en-US" altLang="zh-CN" dirty="0" err="1"/>
              <a:t>gcloud</a:t>
            </a:r>
            <a:r>
              <a:rPr kumimoji="1" lang="en-US" altLang="zh-CN" dirty="0"/>
              <a:t> config set project nifty-altar-355608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270569-7C65-FA5F-2378-2B0A46D7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E4AF2C-1887-0102-0C38-9AC2EC18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1D4771-CD43-FF6E-D7D2-92B03BBAF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787" y="3212370"/>
            <a:ext cx="7772400" cy="43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416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k8s 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76ECC0-F7E1-F993-5CF7-2B2B4EE7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5" y="2982366"/>
            <a:ext cx="11096914" cy="95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3516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945750-4487-8853-528D-DCAC77E4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取得指定</a:t>
            </a:r>
            <a:r>
              <a:rPr kumimoji="1" lang="en-US" altLang="zh-TW" dirty="0"/>
              <a:t>k8s</a:t>
            </a:r>
            <a:r>
              <a:rPr kumimoji="1" lang="zh-TW" altLang="en-US" dirty="0"/>
              <a:t>的授權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7D4DCF-4307-FF06-FEAD-2E5C22B34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 --zone={Location}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382D0B-45C7-F0BA-62B0-655F6A1D3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07060E-F753-449E-078E-0E0FC28A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D32C0F-82B8-755B-6D56-5062669CD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2" y="3666520"/>
            <a:ext cx="11949169" cy="62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3242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65A31A-58D4-2DC7-0F13-14E847F8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瀏覽 </a:t>
            </a:r>
            <a:r>
              <a:rPr kumimoji="1" lang="en-US" altLang="zh-TW" dirty="0"/>
              <a:t>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/config, </a:t>
            </a:r>
            <a:r>
              <a:rPr kumimoji="1" lang="zh-TW" altLang="en-US" dirty="0"/>
              <a:t>會發現</a:t>
            </a:r>
            <a:r>
              <a:rPr kumimoji="1" lang="en-US" altLang="zh-TW" dirty="0"/>
              <a:t>GKE</a:t>
            </a:r>
            <a:r>
              <a:rPr kumimoji="1" lang="zh-TW" altLang="en-US" dirty="0"/>
              <a:t>授權檔已匯入其中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229DC-EFAB-5798-E501-82B3C3B17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cat ~/.</a:t>
            </a:r>
            <a:r>
              <a:rPr kumimoji="1" lang="en" altLang="zh-TW" dirty="0" err="1"/>
              <a:t>kube</a:t>
            </a:r>
            <a:r>
              <a:rPr kumimoji="1" lang="en" altLang="zh-TW" dirty="0"/>
              <a:t>/config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129065-0938-F2B8-3D53-21E9C26D0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2E24A6-556E-242A-4380-4BA49284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733841C-E5FB-024D-0B5C-25C94B8B8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1" y="1191121"/>
            <a:ext cx="6828034" cy="566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7845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27210-FC7B-CB23-B984-4F4746FD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6E73B0-F4B4-CF8E-04FE-8AB1BD6F3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0B1DB-70D6-86B3-7C93-9342A074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E2308C-3625-9C13-BC3E-2CCB1ABF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4571904-3D62-D993-01B7-7C5B396EC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286" y="2981008"/>
            <a:ext cx="7772400" cy="7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173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 </a:t>
            </a:r>
            <a:r>
              <a:rPr kumimoji="1" lang="en-US" altLang="zh-TW" dirty="0" err="1"/>
              <a:t>LoadBalaner</a:t>
            </a:r>
            <a:r>
              <a:rPr kumimoji="1" lang="en-US" altLang="zh-TW" dirty="0"/>
              <a:t>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deployment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BE63B5-6C9D-22D4-C054-3E3565F2B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23" y="2800373"/>
            <a:ext cx="10349125" cy="7943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B484408-D28F-AF77-C473-4D8D44EEB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23" y="4925493"/>
            <a:ext cx="9992324" cy="6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6030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Deployment</a:t>
            </a:r>
            <a:r>
              <a:rPr kumimoji="1" lang="zh-TW" altLang="en-US" dirty="0"/>
              <a:t>與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部署狀態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733CDD7-90A8-CFD0-D5CA-C47CEB22D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3589"/>
            <a:ext cx="10515600" cy="3955409"/>
          </a:xfrm>
        </p:spPr>
      </p:pic>
    </p:spTree>
    <p:extLst>
      <p:ext uri="{BB962C8B-B14F-4D97-AF65-F5344CB8AC3E}">
        <p14:creationId xmlns:p14="http://schemas.microsoft.com/office/powerpoint/2010/main" val="184736847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測試</a:t>
            </a:r>
            <a:r>
              <a:rPr kumimoji="1" lang="en-US" altLang="zh-TW" dirty="0"/>
              <a:t>Load balance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D11B05-15E0-671E-EB21-7FC24CA2B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2047911"/>
            <a:ext cx="70358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837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A6F77C-85A2-2622-5F1E-700BE024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GKE</a:t>
            </a:r>
            <a:r>
              <a:rPr kumimoji="1" lang="zh-TW" altLang="en-US" dirty="0"/>
              <a:t>工作負載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91829D-B53B-FB34-BE03-694B3615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6EACE-7952-354B-4C6C-21DCF061B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6C46BDF0-11B3-2D5C-1380-75E0FED94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271" y="1825625"/>
            <a:ext cx="10319457" cy="4351338"/>
          </a:xfrm>
        </p:spPr>
      </p:pic>
    </p:spTree>
    <p:extLst>
      <p:ext uri="{BB962C8B-B14F-4D97-AF65-F5344CB8AC3E}">
        <p14:creationId xmlns:p14="http://schemas.microsoft.com/office/powerpoint/2010/main" val="341655968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029465-78C6-BD29-F116-74AB3E7A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GKE</a:t>
            </a:r>
            <a:r>
              <a:rPr kumimoji="1" lang="zh-TW" altLang="en-US" dirty="0"/>
              <a:t>工作負載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84AE067-522A-C40F-C68C-E00015FF5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732" y="1825625"/>
            <a:ext cx="8290535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421818-52D3-6000-68C5-03B702A68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A83E94-DBBD-6A4E-4624-E91F2C8A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290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22749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339101" y="1299533"/>
            <a:ext cx="5299329" cy="519334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53065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5BE6F1-97A6-496C-4717-EE05BAAF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建立硬碟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271250-F87A-33E8-9263-C40514577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781C4F-BE4D-576A-8BC0-D905672AA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C6C68CD9-19CA-61E8-802C-E9AF9BB91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7507"/>
            <a:ext cx="10515600" cy="4227574"/>
          </a:xfrm>
        </p:spPr>
      </p:pic>
    </p:spTree>
    <p:extLst>
      <p:ext uri="{BB962C8B-B14F-4D97-AF65-F5344CB8AC3E}">
        <p14:creationId xmlns:p14="http://schemas.microsoft.com/office/powerpoint/2010/main" val="203767912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67286ADA-9A02-2C86-0A59-6913FB883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689" y="1496852"/>
            <a:ext cx="5828281" cy="4964438"/>
          </a:xfrm>
        </p:spPr>
      </p:pic>
    </p:spTree>
    <p:extLst>
      <p:ext uri="{BB962C8B-B14F-4D97-AF65-F5344CB8AC3E}">
        <p14:creationId xmlns:p14="http://schemas.microsoft.com/office/powerpoint/2010/main" val="141447125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84010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pv.yaml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83BDDC1-3FDF-EC52-A173-8573C296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092" y="2403963"/>
            <a:ext cx="7772400" cy="41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2371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31F86F-5D01-1839-5AA9-86CA9AE1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PV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30EB10-CB1E-D8E5-40CD-08CE502D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770709-A484-3358-3E2F-D1A264EC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EC8A961C-3E90-68C6-FA4C-688E071D2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apply -f volumes/</a:t>
            </a:r>
            <a:r>
              <a:rPr lang="en-US" altLang="zh-TW" dirty="0" err="1"/>
              <a:t>pv.yaml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74A65A3-79D6-7AD7-8F02-BE59BB70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19" y="2844497"/>
            <a:ext cx="10043910" cy="58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265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326974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4682D0-7FA9-85EC-3412-9E529A2AA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44" y="5056698"/>
            <a:ext cx="11966127" cy="84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5070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pvc.yaml</a:t>
            </a:r>
            <a:r>
              <a:rPr kumimoji="1" lang="en-US" altLang="zh-TW" sz="3200" dirty="0" err="1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995DDBC-756E-B200-147E-7DBD0385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8" y="1690688"/>
            <a:ext cx="5063304" cy="411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1673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448172F-7676-2BA4-D37A-EC0F7A0F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 err="1"/>
              <a:t>pvc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6B856E2A-8AD2-8A4E-97B7-B69CCD446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Apply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Get status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BF9B67B-20EC-F250-B27C-F1BBEF3A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548CF5-DBA4-AB6C-D4A7-24ABA7C63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8CF0783-4663-ECE6-6EC5-8D8ED713D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41778"/>
            <a:ext cx="7772400" cy="57444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1818BD8-B5A3-7659-8A3C-C0D16D5F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422" y="5138406"/>
            <a:ext cx="7772400" cy="75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05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5992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813626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239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6CC6DD-7F04-499C-1F06-4576047F8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部署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08CFEA-3C0C-7F65-E56B-98213864D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kubectl</a:t>
            </a:r>
            <a:r>
              <a:rPr kumimoji="1" lang="en" altLang="zh-TW" dirty="0"/>
              <a:t> apply -f pods/nginx-</a:t>
            </a:r>
            <a:r>
              <a:rPr kumimoji="1" lang="en" altLang="zh-TW" dirty="0" err="1"/>
              <a:t>gcpvolume.yaml</a:t>
            </a:r>
            <a:endParaRPr kumimoji="1" lang="en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CD7482-3E16-EB35-C3AB-842B17CA2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9AA3ED0-0A79-DB40-6725-1181358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D144AE7-38FA-41CD-4EA0-CD73E30C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09" y="2961772"/>
            <a:ext cx="11090282" cy="54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7858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D0A13EC-E40E-5B58-7EBC-303F13EC8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85" y="3048846"/>
            <a:ext cx="7772400" cy="250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4501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377697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/>
              <a:t>nginx-pod-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4732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-f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0194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00A3D-C150-544D-9F0F-32208BE5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 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deploy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106EA-19A1-1C4F-AAC1-450EF098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部署受壓測</a:t>
            </a:r>
            <a:r>
              <a:rPr kumimoji="1" lang="en-US" altLang="zh-TW" dirty="0"/>
              <a:t>deployment php-</a:t>
            </a:r>
            <a:r>
              <a:rPr kumimoji="1" lang="en-US" altLang="zh-TW" dirty="0" err="1"/>
              <a:t>apahce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</a:t>
            </a:r>
            <a:r>
              <a:rPr kumimoji="1" lang="en-US" altLang="zh-TW" dirty="0" err="1"/>
              <a:t>php-apache-deploy.yaml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5397CF-052A-5C44-94AF-131AAB12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7264ED-36DD-7F43-8504-F8A3E4E0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9DD5246-2DD5-F4C0-8C13-565184751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9" y="3087151"/>
            <a:ext cx="10836187" cy="5601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8818B4A-8849-255D-5DA9-CBAAE867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69005"/>
            <a:ext cx="9375375" cy="103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5075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317A9-AB98-A042-BEF7-F16652A2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service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FF9E6-A049-1241-9EC2-56900FCD3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部署受壓測</a:t>
            </a:r>
            <a:r>
              <a:rPr lang="en-US" altLang="zh-TW" dirty="0"/>
              <a:t>service php-apache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</a:t>
            </a:r>
            <a:r>
              <a:rPr kumimoji="1" lang="en-US" altLang="zh-TW" dirty="0" err="1"/>
              <a:t>php-apache-service.yaml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6991C1-F487-A54A-BAF6-46CA52A4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E53659-1942-B941-9D54-E026C97E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E54C828-9BC8-C8BA-E7A7-B05365A35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8" y="2847503"/>
            <a:ext cx="12045689" cy="86537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8A2B834-B0B4-511D-D361-912D0B4D3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236" y="4543280"/>
            <a:ext cx="7772400" cy="11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3535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1A808-1E7A-FA40-805B-E87BD085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部署壓測別人</a:t>
            </a:r>
            <a:r>
              <a:rPr kumimoji="1" lang="en-US" altLang="zh-CN" dirty="0"/>
              <a:t>pod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410DE-6C82-7847-A9F7-FA8C8F72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部署一個壓測別人的</a:t>
            </a:r>
            <a:r>
              <a:rPr lang="en-US" altLang="zh-TW" dirty="0"/>
              <a:t>pod </a:t>
            </a:r>
            <a:r>
              <a:rPr lang="en-US" altLang="zh-TW" dirty="0" err="1"/>
              <a:t>busybox</a:t>
            </a:r>
            <a:endParaRPr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</a:t>
            </a:r>
            <a:r>
              <a:rPr kumimoji="1" lang="en-US" altLang="zh-TW" dirty="0" err="1"/>
              <a:t>busybox.yaml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570FEC-6191-E241-8F4F-6C679563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9640D2-FDC6-284B-97E0-7A64D619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B604769-F416-8E33-E575-BFF16B106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688" y="3429000"/>
            <a:ext cx="7772400" cy="150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23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5267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AutoScale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php-apache</a:t>
            </a:r>
            <a:r>
              <a:rPr lang="en-US" altLang="zh-TW" dirty="0"/>
              <a:t>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</a:p>
          <a:p>
            <a:pPr lvl="1"/>
            <a:endParaRPr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FD205EC-0FBD-9C92-002D-3A18756C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73" y="2862884"/>
            <a:ext cx="10306053" cy="4659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178AFA5-CEAE-2607-6B3B-B633A408B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87" y="4587091"/>
            <a:ext cx="10338254" cy="8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567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進行壓測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進入</a:t>
            </a:r>
            <a:r>
              <a:rPr lang="en-US" altLang="zh-TW" dirty="0" err="1"/>
              <a:t>busybox</a:t>
            </a:r>
            <a:r>
              <a:rPr lang="en-US" altLang="zh-TW" dirty="0"/>
              <a:t> pod </a:t>
            </a:r>
            <a:r>
              <a:rPr lang="zh-TW" altLang="en-US" dirty="0"/>
              <a:t>中，對</a:t>
            </a:r>
            <a:r>
              <a:rPr lang="en-US" altLang="zh-TW" dirty="0"/>
              <a:t>php-</a:t>
            </a:r>
            <a:r>
              <a:rPr lang="en-US" altLang="zh-TW" dirty="0" err="1"/>
              <a:t>apahce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exec -it </a:t>
            </a:r>
            <a:r>
              <a:rPr lang="en-US" altLang="zh-TW" dirty="0" err="1"/>
              <a:t>busybox</a:t>
            </a:r>
            <a:r>
              <a:rPr lang="en-US" altLang="zh-TW" dirty="0"/>
              <a:t> --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lang="en-US" altLang="zh-TW" dirty="0"/>
          </a:p>
          <a:p>
            <a:r>
              <a:rPr lang="zh-TW" altLang="en-US" dirty="0"/>
              <a:t>對</a:t>
            </a:r>
            <a:r>
              <a:rPr lang="en-US" altLang="zh-TW" dirty="0"/>
              <a:t>php-apache Service</a:t>
            </a:r>
            <a:r>
              <a:rPr lang="zh-TW" altLang="en-US" dirty="0"/>
              <a:t>的 </a:t>
            </a:r>
            <a:r>
              <a:rPr lang="en-US" altLang="zh-TW" dirty="0"/>
              <a:t>web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http://php-apache; done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AE69C3-0F11-EC45-24EA-E02928BC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59" y="2760933"/>
            <a:ext cx="7772400" cy="6680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862DF79-0550-118F-C228-50F5B1336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20" y="4945959"/>
            <a:ext cx="10911068" cy="8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133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2E826-8AA2-A74C-8D29-B0177784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監控</a:t>
            </a:r>
            <a:r>
              <a:rPr kumimoji="1" lang="en-US" altLang="zh-TW" dirty="0" err="1"/>
              <a:t>hpa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9B133F-8DE4-174D-A29D-80B54BAFF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開另一個</a:t>
            </a:r>
            <a:r>
              <a:rPr lang="en-US" altLang="zh-TW" dirty="0"/>
              <a:t>terminal</a:t>
            </a:r>
            <a:r>
              <a:rPr lang="zh-TW" altLang="en-US" dirty="0"/>
              <a:t>，監控</a:t>
            </a:r>
            <a:r>
              <a:rPr lang="en-US" altLang="zh-TW" dirty="0" err="1"/>
              <a:t>hpa</a:t>
            </a:r>
            <a:endParaRPr lang="en-US" altLang="zh-TW" dirty="0"/>
          </a:p>
          <a:p>
            <a:pPr lvl="1"/>
            <a:r>
              <a:rPr lang="en-US" altLang="zh-TW" dirty="0"/>
              <a:t>watch </a:t>
            </a:r>
            <a:r>
              <a:rPr lang="en-US" altLang="zh-TW" dirty="0" err="1"/>
              <a:t>kubectl</a:t>
            </a:r>
            <a:r>
              <a:rPr lang="en-US" altLang="zh-TW" dirty="0"/>
              <a:t> get </a:t>
            </a:r>
            <a:r>
              <a:rPr lang="en-US" altLang="zh-TW" dirty="0" err="1"/>
              <a:t>hpa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25FD23-D09A-CC4B-A48F-49E3DD23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655DCD-C81F-3B4E-A31F-F603D3F4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B36C045-F184-1A1F-7419-01F2B82B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063144"/>
            <a:ext cx="11007229" cy="10362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7FF1DB-F88F-45A8-DAC1-AF5EBCAF8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846707"/>
            <a:ext cx="10565197" cy="103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5419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40D63F-D481-794A-8B97-7937950A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監控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38A869-BB36-4842-AB0A-97A3464C8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2431CE-89D1-4242-B5A7-52679A26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388E605-79B1-7E47-0B7F-5CE942EF3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117" y="1825625"/>
            <a:ext cx="87797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7504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F2BFF-45F7-AC4B-AA10-2F3120B9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 </a:t>
            </a:r>
            <a:r>
              <a:rPr kumimoji="1" lang="zh-CN" altLang="en-US" dirty="0"/>
              <a:t>停止壓測後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2249E-DC63-9744-9997-8C11535DE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30AB6D-7B5A-C748-BD26-80956704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194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1B733A5-E579-0440-ABD4-8D9873B8C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260" y="1825625"/>
            <a:ext cx="73314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6380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04B9D75-A40A-D7D7-2A66-0D9F221C7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</a:t>
            </a:r>
            <a:r>
              <a:rPr kumimoji="1" lang="zh-TW" altLang="en-US" dirty="0"/>
              <a:t> 使用</a:t>
            </a:r>
            <a:r>
              <a:rPr kumimoji="1" lang="en-US" altLang="zh-TW" dirty="0"/>
              <a:t>Putty</a:t>
            </a:r>
            <a:r>
              <a:rPr kumimoji="1" lang="zh-TW" altLang="en-US" dirty="0"/>
              <a:t>與</a:t>
            </a:r>
            <a:r>
              <a:rPr kumimoji="1" lang="en-US" altLang="zh-TW" dirty="0" err="1"/>
              <a:t>ssh</a:t>
            </a:r>
            <a:r>
              <a:rPr kumimoji="1" lang="en-US" altLang="zh-TW" dirty="0"/>
              <a:t> key </a:t>
            </a:r>
            <a:r>
              <a:rPr kumimoji="1" lang="zh-TW" altLang="en-US" dirty="0"/>
              <a:t>連線至</a:t>
            </a:r>
            <a:r>
              <a:rPr kumimoji="1" lang="en-US" altLang="zh-TW" dirty="0" err="1"/>
              <a:t>linux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D5B6FC87-9F3C-E8ED-5800-570C3351E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9D913D-7814-79A5-1058-77369F2DE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A87B6D-1FFC-4E41-E7BC-94E420B3D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159694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72457E4-8DDC-EF42-87B6-74003E332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103" y="1747684"/>
            <a:ext cx="436579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3368130" y="229825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871883" y="286752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66536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197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537" y="1825625"/>
            <a:ext cx="5760926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96080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199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en-US" altLang="zh-Hant" dirty="0"/>
          </a:p>
          <a:p>
            <a:r>
              <a:rPr kumimoji="1" lang="en-US" altLang="zh-TW" dirty="0"/>
              <a:t>Kubernetes</a:t>
            </a:r>
            <a:endParaRPr kumimoji="1" lang="en-US" altLang="zh-Hant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en-US" altLang="zh-Hant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7672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2172494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9B0BEC22-EE98-4773-13C2-D597B1CB5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附錄</a:t>
            </a:r>
            <a:r>
              <a:rPr lang="en-US" altLang="zh-TW" dirty="0"/>
              <a:t>B: </a:t>
            </a:r>
            <a:r>
              <a:rPr kumimoji="1" lang="en-US" altLang="zh-TW" dirty="0" err="1"/>
              <a:t>DaemonSet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5F67D3A4-4823-E6CE-22E4-EBF784237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461525-9ACE-9700-01CB-09DEA74DD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969AD2-3528-D7BF-7C76-2B45371F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606229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838466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3039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156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48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zh-CN" altLang="en-US" strike="sngStrike" dirty="0"/>
              <a:t>宣告</a:t>
            </a:r>
            <a:r>
              <a:rPr lang="en-US" altLang="zh-CN" strike="sngStrike" dirty="0"/>
              <a:t>Docker </a:t>
            </a:r>
            <a:r>
              <a:rPr lang="zh-CN" altLang="en-US" strike="sngStrike" dirty="0"/>
              <a:t>對外提供哪些</a:t>
            </a:r>
            <a:r>
              <a:rPr lang="en-US" altLang="zh-CN" strike="sngStrike" dirty="0"/>
              <a:t>port</a:t>
            </a:r>
            <a:endParaRPr lang="en-US" altLang="zh-TW" strike="sngStrike" dirty="0"/>
          </a:p>
          <a:p>
            <a:pPr lvl="1"/>
            <a:r>
              <a:rPr lang="en-US" altLang="zh-TW" strike="sngStrike" dirty="0"/>
              <a:t>EXPOSE &lt;port&gt; [&lt;port&gt;/&lt;protocol&gt;...]</a:t>
            </a:r>
          </a:p>
          <a:p>
            <a:pPr lvl="1"/>
            <a:r>
              <a:rPr lang="zh-CN" altLang="en-US" strike="sngStrike" dirty="0"/>
              <a:t>預設為</a:t>
            </a:r>
            <a:r>
              <a:rPr lang="en-US" altLang="zh-TW" strike="sngStrike" dirty="0"/>
              <a:t> TCP port</a:t>
            </a:r>
          </a:p>
          <a:p>
            <a:pPr lvl="2"/>
            <a:r>
              <a:rPr lang="en-US" altLang="zh-TW" strike="sngStrike" dirty="0"/>
              <a:t>Ex: EXPOSE 80/TCP</a:t>
            </a:r>
          </a:p>
          <a:p>
            <a:pPr lvl="2"/>
            <a:r>
              <a:rPr lang="en-US" altLang="zh-TW" strike="sngStrike" dirty="0"/>
              <a:t>Ex: EXPOSE 8000/UDP</a:t>
            </a:r>
          </a:p>
          <a:p>
            <a:pPr lvl="1"/>
            <a:r>
              <a:rPr lang="zh-CN" altLang="en-US" strike="sngStrike" dirty="0"/>
              <a:t>可多組</a:t>
            </a:r>
            <a:endParaRPr lang="en-US" altLang="zh-TW" strike="sngStrike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 –p 43321:22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83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trike="sngStrike" dirty="0"/>
              <a:t>VOLUME</a:t>
            </a:r>
          </a:p>
          <a:p>
            <a:pPr lvl="1"/>
            <a:r>
              <a:rPr lang="zh-TW" altLang="en-US" strike="sngStrike" dirty="0"/>
              <a:t>在</a:t>
            </a:r>
            <a:r>
              <a:rPr lang="en-US" altLang="zh-TW" strike="sngStrike" dirty="0"/>
              <a:t>local</a:t>
            </a:r>
            <a:r>
              <a:rPr lang="zh-TW" altLang="en-US" strike="sngStrike" dirty="0"/>
              <a:t>端建立</a:t>
            </a:r>
            <a:r>
              <a:rPr lang="en-US" altLang="zh-TW" strike="sngStrike" dirty="0"/>
              <a:t>volume</a:t>
            </a:r>
            <a:r>
              <a:rPr lang="zh-TW" altLang="en-US" strike="sngStrike" dirty="0"/>
              <a:t>，並接到</a:t>
            </a:r>
            <a:r>
              <a:rPr lang="en-US" altLang="zh-TW" strike="sngStrike" dirty="0"/>
              <a:t>container</a:t>
            </a:r>
            <a:r>
              <a:rPr lang="zh-TW" altLang="en-US" strike="sngStrike" dirty="0"/>
              <a:t>內的 </a:t>
            </a:r>
            <a:r>
              <a:rPr lang="en-US" altLang="zh-TW" strike="sngStrike" dirty="0"/>
              <a:t>/volume1 </a:t>
            </a:r>
          </a:p>
          <a:p>
            <a:pPr lvl="1"/>
            <a:r>
              <a:rPr lang="en-US" altLang="zh-TW" strike="sngStrike" dirty="0"/>
              <a:t>VOLUME [“/volume1”] </a:t>
            </a:r>
          </a:p>
          <a:p>
            <a:pPr lvl="1"/>
            <a:r>
              <a:rPr lang="en-US" altLang="zh-TW" strike="sngStrike" dirty="0"/>
              <a:t>VOLUME [“/volume1”, “/volume2” …..]</a:t>
            </a:r>
          </a:p>
          <a:p>
            <a:pPr lvl="1"/>
            <a:r>
              <a:rPr lang="zh-CN" altLang="en-US" strike="sngStrike" dirty="0"/>
              <a:t>可多組</a:t>
            </a:r>
            <a:endParaRPr lang="en-US" altLang="zh-TW" strike="sngStrike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207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550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8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檔案路徑：</a:t>
            </a:r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/flask:v1</a:t>
            </a:r>
          </a:p>
          <a:p>
            <a:r>
              <a:rPr kumimoji="1" lang="zh-Hant" altLang="en-US" dirty="0"/>
              <a:t>在</a:t>
            </a:r>
            <a:r>
              <a:rPr kumimoji="1" lang="en-US" altLang="zh-Hant" dirty="0"/>
              <a:t>build </a:t>
            </a:r>
            <a:r>
              <a:rPr kumimoji="1" lang="zh-Hant" altLang="en-US" dirty="0"/>
              <a:t>階段</a:t>
            </a:r>
            <a:r>
              <a:rPr kumimoji="1" lang="en-US" altLang="zh-Hant" dirty="0"/>
              <a:t>debug</a:t>
            </a:r>
          </a:p>
          <a:p>
            <a:pPr lvl="1"/>
            <a:r>
              <a:rPr lang="en" altLang="zh-TW" dirty="0"/>
              <a:t>docker build --progress=plain --no-cache</a:t>
            </a:r>
            <a:r>
              <a:rPr kumimoji="1" lang="en-US" altLang="zh-TW" dirty="0"/>
              <a:t> .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{</a:t>
            </a:r>
            <a:r>
              <a:rPr kumimoji="1" lang="en-US" altLang="zh-TW" dirty="0" err="1"/>
              <a:t>image_repository:image_tag</a:t>
            </a:r>
            <a:r>
              <a:rPr kumimoji="1" lang="en-US" altLang="zh-TW" dirty="0"/>
              <a:t>} 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kumimoji="1" lang="en-US" altLang="zh-TW" sz="3200" dirty="0">
                <a:hlinkClick r:id="rId3"/>
              </a:rPr>
              <a:t>https://github.com/demoyuw/k8s</a:t>
            </a:r>
            <a:endParaRPr kumimoji="1"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4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TW" altLang="en-US" dirty="0"/>
              <a:t>重啟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restart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restart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內執行命力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內進行互動式操作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’ls /’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command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Container detail(</a:t>
            </a:r>
            <a:r>
              <a:rPr kumimoji="1" lang="zh-TW" altLang="en-US" dirty="0"/>
              <a:t>查詢</a:t>
            </a:r>
            <a:r>
              <a:rPr kumimoji="1" lang="en-US" altLang="zh-TW" dirty="0"/>
              <a:t>container</a:t>
            </a:r>
            <a:r>
              <a:rPr kumimoji="1" lang="zh-TW" altLang="en-US" dirty="0"/>
              <a:t> 詳細</a:t>
            </a:r>
            <a:r>
              <a:rPr kumimoji="1" lang="zh-CN" altLang="en-US" dirty="0"/>
              <a:t>設定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4505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>
                <a:latin typeface="+mj-lt"/>
              </a:rPr>
              <a:t>FROM </a:t>
            </a:r>
            <a:r>
              <a:rPr kumimoji="1" lang="en-US" altLang="zh-TW" dirty="0" err="1">
                <a:latin typeface="+mj-lt"/>
              </a:rPr>
              <a:t>gradle</a:t>
            </a:r>
            <a:r>
              <a:rPr kumimoji="1" lang="en-US" altLang="zh-TW" dirty="0">
                <a:latin typeface="+mj-lt"/>
              </a:rPr>
              <a:t>: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+mj-lt"/>
              </a:rPr>
              <a:t>7.6.0-jdk8</a:t>
            </a:r>
            <a:r>
              <a:rPr kumimoji="1" lang="en-US" altLang="zh-TW" dirty="0">
                <a:latin typeface="+mj-lt"/>
              </a:rPr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10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and Run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建置</a:t>
            </a:r>
            <a:r>
              <a:rPr kumimoji="1" lang="en-US" altLang="zh-TW" dirty="0"/>
              <a:t>image</a:t>
            </a:r>
          </a:p>
          <a:p>
            <a:pPr lvl="1"/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運行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檢查狀態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897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7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CMD ["nginx",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-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-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-it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-it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 </a:t>
            </a:r>
            <a:r>
              <a:rPr kumimoji="1" lang="zh-CN" altLang="en-US" dirty="0"/>
              <a:t>各個版本設定與</a:t>
            </a:r>
            <a:r>
              <a:rPr kumimoji="1" lang="en-US" altLang="zh-CN" dirty="0"/>
              <a:t>image</a:t>
            </a:r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1223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72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on VM1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F62F8-EAAB-6069-105D-555EEDE4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TW" altLang="en-US" dirty="0"/>
              <a:t>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86A926-ABAB-8826-DE12-58CFAA10D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kubectl</a:t>
            </a:r>
            <a:r>
              <a:rPr kumimoji="1" lang="en" altLang="zh-TW" dirty="0"/>
              <a:t> version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CF0179-F9BE-D792-5A32-7A08D1AB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8AA35E-7073-FB4E-3FAF-F6470C89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89068E-B372-5B95-1550-B2C24FC7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1" y="2681554"/>
            <a:ext cx="11687022" cy="150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66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876402E-C918-824B-BAD2-13F01FAAD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1286"/>
            <a:ext cx="10515600" cy="37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46DA521-D8DF-38E0-2E52-D4BA874F4430}"/>
              </a:ext>
            </a:extLst>
          </p:cNvPr>
          <p:cNvSpPr txBox="1"/>
          <p:nvPr/>
        </p:nvSpPr>
        <p:spPr>
          <a:xfrm>
            <a:off x="8815227" y="3811712"/>
            <a:ext cx="227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密碼要記下來啊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2F4018-B0B0-8A58-2B32-EA65F4B0117F}"/>
              </a:ext>
            </a:extLst>
          </p:cNvPr>
          <p:cNvSpPr txBox="1"/>
          <p:nvPr/>
        </p:nvSpPr>
        <p:spPr>
          <a:xfrm>
            <a:off x="8610600" y="5027924"/>
            <a:ext cx="227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URL </a:t>
            </a:r>
            <a:r>
              <a:rPr kumimoji="1" lang="zh-TW" altLang="en-US" dirty="0"/>
              <a:t>這邊設定固定</a:t>
            </a:r>
            <a:r>
              <a:rPr kumimoji="1" lang="en-US" altLang="zh-TW" dirty="0"/>
              <a:t>IP(e.g. </a:t>
            </a:r>
            <a:r>
              <a:rPr kumimoji="1" lang="zh-TW" altLang="en-US" dirty="0"/>
              <a:t>內部</a:t>
            </a:r>
            <a:r>
              <a:rPr kumimoji="1" lang="en-US" altLang="zh-TW" dirty="0"/>
              <a:t>IP)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82282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9919F8E-6B38-7583-0222-C3F85B2D3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522" y="1825625"/>
            <a:ext cx="7292955" cy="4351338"/>
          </a:xfr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2453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Kubernets</a:t>
            </a:r>
            <a:r>
              <a:rPr kumimoji="1" lang="en-US" altLang="zh-TW" dirty="0"/>
              <a:t> </a:t>
            </a:r>
            <a:r>
              <a:rPr kumimoji="1" lang="zh-TW" altLang="en-US" dirty="0"/>
              <a:t>最小單位</a:t>
            </a:r>
            <a:r>
              <a:rPr kumimoji="1" lang="en-US" altLang="zh-TW" dirty="0"/>
              <a:t>: pod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70FFF7E-B0DE-24B1-C172-2503B8D50F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A8DDBC-C510-27F2-BFB2-51585723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930"/>
            <a:ext cx="5273068" cy="444397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146889B-1CE4-2078-7F22-11B189F2771D}"/>
              </a:ext>
            </a:extLst>
          </p:cNvPr>
          <p:cNvSpPr txBox="1"/>
          <p:nvPr/>
        </p:nvSpPr>
        <p:spPr>
          <a:xfrm>
            <a:off x="6545549" y="5313333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>
                <a:latin typeface="Times New Roman" panose="02020603050405020304" pitchFamily="18" charset="0"/>
              </a:rPr>
              <a:t>k8s/pods/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09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B52E666-08FA-6A61-69AC-7856C514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/>
              <a:t>Kubernetes </a:t>
            </a:r>
            <a:r>
              <a:rPr lang="en-US" altLang="zh-TW" dirty="0" err="1"/>
              <a:t>yaml</a:t>
            </a:r>
            <a:r>
              <a:rPr lang="en-US" altLang="zh-TW" dirty="0"/>
              <a:t> </a:t>
            </a:r>
            <a:r>
              <a:rPr lang="zh-TW" altLang="en-US" dirty="0"/>
              <a:t>檔，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B45B0B-E08D-5726-B93D-7C347543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apply -f k8s/pods/</a:t>
            </a:r>
            <a:r>
              <a:rPr lang="en-US" altLang="zh-TW" dirty="0" err="1"/>
              <a:t>nginx.yaml</a:t>
            </a:r>
            <a:endParaRPr lang="en-US" altLang="zh-TW" dirty="0"/>
          </a:p>
          <a:p>
            <a:r>
              <a:rPr lang="zh-TW" altLang="en-US" dirty="0"/>
              <a:t>檢查狀態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get pod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8877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6587361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29658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030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2023/6/29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713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6482</TotalTime>
  <Words>5489</Words>
  <Application>Microsoft Macintosh PowerPoint</Application>
  <PresentationFormat>寬螢幕</PresentationFormat>
  <Paragraphs>1282</Paragraphs>
  <Slides>205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205</vt:i4>
      </vt:variant>
    </vt:vector>
  </HeadingPairs>
  <TitlesOfParts>
    <vt:vector size="209" baseType="lpstr">
      <vt:lpstr>Noto Sans JP</vt:lpstr>
      <vt:lpstr>Arial</vt:lpstr>
      <vt:lpstr>Times New Roman</vt:lpstr>
      <vt:lpstr>Office 佈景主題</vt:lpstr>
      <vt:lpstr>資拓宏宇-深入淺出Container, Kubernetes與GKE</vt:lpstr>
      <vt:lpstr>Outlook</vt:lpstr>
      <vt:lpstr>課程資源</vt:lpstr>
      <vt:lpstr>ssh 登入</vt:lpstr>
      <vt:lpstr>Container 與Docker</vt:lpstr>
      <vt:lpstr>Container </vt:lpstr>
      <vt:lpstr>Container vs. Virtual Machine -1</vt:lpstr>
      <vt:lpstr>Docker 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 process - 除錯</vt:lpstr>
      <vt:lpstr>Dockerfile Multi-stage (docker 17.05以後版本)</vt:lpstr>
      <vt:lpstr>自己build Dockerfile: Java Spring with gradle</vt:lpstr>
      <vt:lpstr>Build and Run Java Spring </vt:lpstr>
      <vt:lpstr>驗證 Java Spring</vt:lpstr>
      <vt:lpstr>自己build Dockerfile: VueJS</vt:lpstr>
      <vt:lpstr>Docker network - None</vt:lpstr>
      <vt:lpstr>Docker network - Container 1</vt:lpstr>
      <vt:lpstr>Docker network - Container 2</vt:lpstr>
      <vt:lpstr>Docker network - Host -1</vt:lpstr>
      <vt:lpstr>Docker network - Host -2</vt:lpstr>
      <vt:lpstr>Docker network - Bridge(default)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 on VM1</vt:lpstr>
      <vt:lpstr>驗證kubectl 指令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Kubernets 最小單位: pod</vt:lpstr>
      <vt:lpstr>部署Kubernetes yaml 檔，apply</vt:lpstr>
      <vt:lpstr>kubectl get pods -1</vt:lpstr>
      <vt:lpstr>kubectl get pods -2</vt:lpstr>
      <vt:lpstr>K8s deployment YAML -1</vt:lpstr>
      <vt:lpstr>K8s deployment YAML -2</vt:lpstr>
      <vt:lpstr>K8s deployment YAML -3</vt:lpstr>
      <vt:lpstr>K8s pods YAML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 and rollout -1</vt:lpstr>
      <vt:lpstr>實作: run nginx deployment upgrade and rollout -2</vt:lpstr>
      <vt:lpstr>實作: run nginx deployment upgrade and rollout -3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實作2 K8s Service Expose -4</vt:lpstr>
      <vt:lpstr>Service ports 介紹</vt:lpstr>
      <vt:lpstr>App間互相呼叫，已Web 呼叫API為例</vt:lpstr>
      <vt:lpstr>查看 k8s Service 詳細資訊 </vt:lpstr>
      <vt:lpstr>K8s selector</vt:lpstr>
      <vt:lpstr>K8s DNS</vt:lpstr>
      <vt:lpstr>K8s 系統資訊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使用Google Cloud Platform Kubernetes Engine</vt:lpstr>
      <vt:lpstr>選擇Kubernetes engine on GCP</vt:lpstr>
      <vt:lpstr>建立GKE</vt:lpstr>
      <vt:lpstr>選擇Standard cluster</vt:lpstr>
      <vt:lpstr>等待 GKE 建立中</vt:lpstr>
      <vt:lpstr>Install Google Cloud CLI </vt:lpstr>
      <vt:lpstr>Install Google Cloud CLI</vt:lpstr>
      <vt:lpstr>取得GCP Cotainer cluster 操作權限-1</vt:lpstr>
      <vt:lpstr>GKE project</vt:lpstr>
      <vt:lpstr>指定project</vt:lpstr>
      <vt:lpstr>取得GCP Cotainer cluster 操作權限-2</vt:lpstr>
      <vt:lpstr>取得指定k8s的授權 </vt:lpstr>
      <vt:lpstr>瀏覽 ~/.kube/config, 會發現GKE授權檔已匯入其中</vt:lpstr>
      <vt:lpstr>取得GCP Cotainer cluster 操作權限 -2</vt:lpstr>
      <vt:lpstr>建立Deployment 與 LoadBalaner Service</vt:lpstr>
      <vt:lpstr>檢查Deployment與Service部署狀態</vt:lpstr>
      <vt:lpstr>測試Load balance</vt:lpstr>
      <vt:lpstr>檢查GKE工作負載-1</vt:lpstr>
      <vt:lpstr>檢查GKE工作負載-2</vt:lpstr>
      <vt:lpstr>GCP Kubernetes 使用load balance -4</vt:lpstr>
      <vt:lpstr>建立硬碟</vt:lpstr>
      <vt:lpstr>Volume: GCP volume - 建Volume</vt:lpstr>
      <vt:lpstr>PVC, PV, Storage class關係圖</vt:lpstr>
      <vt:lpstr>Volume: GCP volume - 建PersistemtVolume -1</vt:lpstr>
      <vt:lpstr>建立PV</vt:lpstr>
      <vt:lpstr>Volume: GCP volume - 建PersistemtVolume -2</vt:lpstr>
      <vt:lpstr>Volume: GCP volume - 建PersistemtVolume -3</vt:lpstr>
      <vt:lpstr>GCP Volume: 建PersistemtVolumeClaim</vt:lpstr>
      <vt:lpstr>部署pvc</vt:lpstr>
      <vt:lpstr>Volume plugin 支援程度  </vt:lpstr>
      <vt:lpstr>GCP Volume :用pod界接volume</vt:lpstr>
      <vt:lpstr>GCP Volume :部署pod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auto scaling - 部署受壓測端deploy</vt:lpstr>
      <vt:lpstr>K8s auto scaling -部署受壓測端service </vt:lpstr>
      <vt:lpstr>K8s auto scaling -部署壓測別人pod </vt:lpstr>
      <vt:lpstr>K8s - autoscaling - 設定AutoScale</vt:lpstr>
      <vt:lpstr>K8s - autoscaling - 進行壓測 </vt:lpstr>
      <vt:lpstr>K8s - autoscaling - 監控hpa</vt:lpstr>
      <vt:lpstr>K8s - autoscaling - 監控pod</vt:lpstr>
      <vt:lpstr>K8s - autoscaling - 停止壓測後</vt:lpstr>
      <vt:lpstr>附錄A 使用Putty與ssh key 連線至linux</vt:lpstr>
      <vt:lpstr>附錄A: window login to cloud VM by putty - 下載Putty ，填入id@ip</vt:lpstr>
      <vt:lpstr>附錄A: window login to cloud VM by putty - 左邊Connectopn/SSH/Auth</vt:lpstr>
      <vt:lpstr>附錄A: window login to cloud VM by putty - 選擇k8s.ppk</vt:lpstr>
      <vt:lpstr>附錄A: window login to cloud VM by putty - 選擇Private key file auth</vt:lpstr>
      <vt:lpstr>附錄A: window login to cloud VM by putty - 即可登入</vt:lpstr>
      <vt:lpstr>附錄B: DaemonSet</vt:lpstr>
      <vt:lpstr>DaemonSet</vt:lpstr>
      <vt:lpstr>DaemonSet</vt:lpstr>
      <vt:lpstr>利用DaemonSet pod 取得節點上docker log</vt:lpstr>
      <vt:lpstr>取得 docker 資訊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345</cp:revision>
  <dcterms:created xsi:type="dcterms:W3CDTF">2020-05-19T05:29:00Z</dcterms:created>
  <dcterms:modified xsi:type="dcterms:W3CDTF">2023-06-29T10:47:27Z</dcterms:modified>
</cp:coreProperties>
</file>